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4"/>
  </p:sldMasterIdLst>
  <p:notesMasterIdLst>
    <p:notesMasterId r:id="rId23"/>
  </p:notesMasterIdLst>
  <p:handoutMasterIdLst>
    <p:handoutMasterId r:id="rId24"/>
  </p:handoutMasterIdLst>
  <p:sldIdLst>
    <p:sldId id="259" r:id="rId5"/>
    <p:sldId id="292" r:id="rId6"/>
    <p:sldId id="290" r:id="rId7"/>
    <p:sldId id="303" r:id="rId8"/>
    <p:sldId id="318" r:id="rId9"/>
    <p:sldId id="291" r:id="rId10"/>
    <p:sldId id="298" r:id="rId11"/>
    <p:sldId id="306" r:id="rId12"/>
    <p:sldId id="321" r:id="rId13"/>
    <p:sldId id="305" r:id="rId14"/>
    <p:sldId id="323" r:id="rId15"/>
    <p:sldId id="308" r:id="rId16"/>
    <p:sldId id="309" r:id="rId17"/>
    <p:sldId id="324" r:id="rId18"/>
    <p:sldId id="322" r:id="rId19"/>
    <p:sldId id="311" r:id="rId20"/>
    <p:sldId id="313" r:id="rId21"/>
    <p:sldId id="269" r:id="rId22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思源宋体 CN" panose="02020500000000000000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微軟正黑體" panose="020B0604030504040204" pitchFamily="34" charset="-120"/>
      <p:regular r:id="rId33"/>
      <p:bold r:id="rId34"/>
    </p:embeddedFont>
    <p:embeddedFont>
      <p:font typeface="微軟正黑體" panose="020B0604030504040204" pitchFamily="34" charset="-12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50" userDrawn="1">
          <p15:clr>
            <a:srgbClr val="A4A3A4"/>
          </p15:clr>
        </p15:guide>
        <p15:guide id="3" orient="horz" pos="2036" userDrawn="1">
          <p15:clr>
            <a:srgbClr val="A4A3A4"/>
          </p15:clr>
        </p15:guide>
        <p15:guide id="4" orient="horz" pos="892" userDrawn="1">
          <p15:clr>
            <a:srgbClr val="A4A3A4"/>
          </p15:clr>
        </p15:guide>
        <p15:guide id="5" orient="horz" pos="2795" userDrawn="1">
          <p15:clr>
            <a:srgbClr val="A4A3A4"/>
          </p15:clr>
        </p15:guide>
        <p15:guide id="6" pos="7465" userDrawn="1">
          <p15:clr>
            <a:srgbClr val="A4A3A4"/>
          </p15:clr>
        </p15:guide>
        <p15:guide id="7" pos="72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140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32"/>
    <a:srgbClr val="EAE7E4"/>
    <a:srgbClr val="DFDFE0"/>
    <a:srgbClr val="482A26"/>
    <a:srgbClr val="F0D0AA"/>
    <a:srgbClr val="ECE7E5"/>
    <a:srgbClr val="FBF8F3"/>
    <a:srgbClr val="F7F2E9"/>
    <a:srgbClr val="F4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84131" autoAdjust="0"/>
  </p:normalViewPr>
  <p:slideViewPr>
    <p:cSldViewPr snapToGrid="0" showGuides="1">
      <p:cViewPr varScale="1">
        <p:scale>
          <a:sx n="72" d="100"/>
          <a:sy n="72" d="100"/>
        </p:scale>
        <p:origin x="994" y="58"/>
      </p:cViewPr>
      <p:guideLst>
        <p:guide orient="horz" pos="2134"/>
        <p:guide pos="350"/>
        <p:guide orient="horz" pos="2036"/>
        <p:guide orient="horz" pos="892"/>
        <p:guide orient="horz" pos="2795"/>
        <p:guide pos="7465"/>
        <p:guide pos="72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思源宋体 CN" panose="02020400000000000000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宋体 CN" panose="02020400000000000000" pitchFamily="18" charset="-122"/>
              </a:rPr>
              <a:t>2026/4/14</a:t>
            </a:fld>
            <a:endParaRPr lang="zh-CN" altLang="en-US">
              <a:cs typeface="思源宋体 CN" panose="02020400000000000000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cs typeface="思源宋体 CN" panose="02020400000000000000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宋体 CN" panose="02020400000000000000" pitchFamily="18" charset="-122"/>
              </a:rPr>
              <a:t>‹#›</a:t>
            </a:fld>
            <a:endParaRPr lang="zh-CN" altLang="en-US">
              <a:cs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fld id="{66C9B4F9-6A75-4FEF-9E13-D7D92FFC819A}" type="datetimeFigureOut">
              <a:rPr lang="zh-CN" altLang="en-US" smtClean="0"/>
              <a:t>2026/4/14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" panose="02020400000000000000" pitchFamily="18" charset="-122"/>
                <a:ea typeface="思源宋体 CN" panose="02020400000000000000" pitchFamily="18" charset="-122"/>
                <a:cs typeface="思源宋体 CN" panose="02020400000000000000" pitchFamily="18" charset="-122"/>
              </a:defRPr>
            </a:lvl1pPr>
          </a:lstStyle>
          <a:p>
            <a:fld id="{22732A14-25DE-4F83-8F47-B39A8B30F4F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" panose="02020400000000000000" pitchFamily="18" charset="-122"/>
        <a:ea typeface="思源宋体 CN" panose="02020400000000000000" pitchFamily="18" charset="-122"/>
        <a:cs typeface="思源宋体 CN" panose="02020400000000000000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9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72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答案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︰A</a:t>
            </a:r>
            <a:endParaRPr lang="zh-CN" altLang="en-US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32A14-25DE-4F83-8F47-B39A8B30F4F8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不恰當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32A14-25DE-4F83-8F47-B39A8B30F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2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68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86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50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6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21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7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1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51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1046C7-6CE1-4CF0-8ED4-231959C564E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0C17B0-DC1D-462E-A84F-83EF00D0CD0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62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-1189" y="2898712"/>
            <a:ext cx="5861538" cy="3959288"/>
          </a:xfrm>
          <a:prstGeom prst="rect">
            <a:avLst/>
          </a:prstGeom>
        </p:spPr>
      </p:pic>
      <p:pic>
        <p:nvPicPr>
          <p:cNvPr id="11" name="图片 10" descr="黑暗中亮着的电脑绘图&#10;&#10;中度可信度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49" y="1703432"/>
            <a:ext cx="3962400" cy="1195155"/>
          </a:xfrm>
          <a:prstGeom prst="rect">
            <a:avLst/>
          </a:prstGeom>
        </p:spPr>
      </p:pic>
      <p:pic>
        <p:nvPicPr>
          <p:cNvPr id="16" name="图片 15" descr="黑暗中的蓝色&#10;&#10;低可信度描述已自动生成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38983" y="-13488"/>
            <a:ext cx="4226445" cy="3529218"/>
          </a:xfrm>
          <a:prstGeom prst="rect">
            <a:avLst/>
          </a:prstGeom>
        </p:spPr>
      </p:pic>
      <p:pic>
        <p:nvPicPr>
          <p:cNvPr id="18" name="图片 17" descr="图片包含 黑暗, 看着, 猫, 屏幕&#10;&#10;描述已自动生成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272131" y="3812527"/>
            <a:ext cx="3893298" cy="304547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528420" y="2206781"/>
            <a:ext cx="4759567" cy="85784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>
            <a:defPPr>
              <a:defRPr lang="zh-CN"/>
            </a:defPPr>
            <a:lvl1pPr>
              <a:defRPr sz="5400" spc="600">
                <a:gradFill>
                  <a:gsLst>
                    <a:gs pos="0">
                      <a:srgbClr val="191932">
                        <a:alpha val="75000"/>
                      </a:srgbClr>
                    </a:gs>
                    <a:gs pos="74000">
                      <a:srgbClr val="19193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400" dirty="0">
                <a:cs typeface="思源宋体 CN" panose="02020400000000000000" pitchFamily="18" charset="-122"/>
              </a:rPr>
              <a:t>   </a:t>
            </a:r>
            <a:endParaRPr lang="zh-CN" altLang="en-US" sz="4400" dirty="0"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pic>
        <p:nvPicPr>
          <p:cNvPr id="25" name="图片 24" descr="黑暗中的光&#10;&#10;低可信度描述已自动生成"/>
          <p:cNvPicPr>
            <a:picLocks noChangeAspect="1"/>
          </p:cNvPicPr>
          <p:nvPr/>
        </p:nvPicPr>
        <p:blipFill>
          <a:blip r:embed="rId7" cstate="email">
            <a:alphaModFix amt="8000"/>
          </a:blip>
          <a:stretch>
            <a:fillRect/>
          </a:stretch>
        </p:blipFill>
        <p:spPr>
          <a:xfrm>
            <a:off x="0" y="983720"/>
            <a:ext cx="1259309" cy="140031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170951" y="1759340"/>
            <a:ext cx="9277761" cy="247610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>
            <a:defPPr>
              <a:defRPr lang="zh-CN"/>
            </a:defPPr>
            <a:lvl1pPr>
              <a:defRPr sz="5400" spc="600">
                <a:gradFill>
                  <a:gsLst>
                    <a:gs pos="0">
                      <a:srgbClr val="191932">
                        <a:alpha val="75000"/>
                      </a:srgbClr>
                    </a:gs>
                    <a:gs pos="74000">
                      <a:srgbClr val="191932"/>
                    </a:gs>
                  </a:gsLst>
                  <a:lin ang="0" scaled="0"/>
                </a:gradFill>
                <a:latin typeface="+mj-ea"/>
                <a:ea typeface="+mj-ea"/>
              </a:defRPr>
            </a:lvl1pPr>
          </a:lstStyle>
          <a:p>
            <a:pPr algn="ctr"/>
            <a:endParaRPr lang="en-US" altLang="zh-CN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小学人文科</a:t>
            </a:r>
            <a:endParaRPr lang="en-US" altLang="zh-CN" sz="4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珍视国家的文化遗产 </a:t>
            </a:r>
            <a:r>
              <a:rPr lang="en-US" altLang="zh-TW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– </a:t>
            </a:r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丽江古城</a:t>
            </a:r>
          </a:p>
          <a:p>
            <a:pPr algn="ctr"/>
            <a:endParaRPr lang="en-US" altLang="zh-CN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algn="ctr"/>
            <a:endParaRPr lang="zh-CN" altLang="en-US" sz="4400" dirty="0">
              <a:gradFill>
                <a:gsLst>
                  <a:gs pos="0">
                    <a:srgbClr val="191932">
                      <a:alpha val="75000"/>
                    </a:srgbClr>
                  </a:gs>
                  <a:gs pos="74000">
                    <a:srgbClr val="191932"/>
                  </a:gs>
                </a:gsLst>
                <a:lin ang="5400000" scaled="0"/>
              </a:gradFill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6017895" y="3528695"/>
            <a:ext cx="15970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ECE7E5"/>
                </a:solidFill>
                <a:latin typeface="+mj-ea"/>
                <a:ea typeface="+mj-ea"/>
                <a:cs typeface="思源宋体 CN" panose="02020400000000000000" pitchFamily="18" charset="-122"/>
              </a:rPr>
              <a:t>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24497" y="245028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52486" y="614280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297" y="1850937"/>
            <a:ext cx="5057610" cy="425034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815037" y="5106035"/>
            <a:ext cx="3580130" cy="98742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49725" y="5307964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在古城墙上刻字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AE90021-D7EC-4323-B762-B17665D15780}"/>
              </a:ext>
            </a:extLst>
          </p:cNvPr>
          <p:cNvSpPr txBox="1"/>
          <p:nvPr/>
        </p:nvSpPr>
        <p:spPr>
          <a:xfrm>
            <a:off x="8468595" y="5737640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413663" y="76692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17386" y="477196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95" y="1831664"/>
            <a:ext cx="5405755" cy="445579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706009" y="5392140"/>
            <a:ext cx="2778125" cy="810260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6009" y="5526125"/>
            <a:ext cx="2778125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/>
              <a:t> 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修补木结构建筑</a:t>
            </a:r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99F299D-7884-42D5-81D0-15E27BC12C0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571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557106" y="212090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4387" y="539115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517" y="1799589"/>
            <a:ext cx="5848985" cy="4519296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5341831" y="5522603"/>
            <a:ext cx="2070100" cy="69151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374657" y="5544315"/>
            <a:ext cx="18867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护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古树</a:t>
            </a:r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2483DEA-D3B5-4EB7-BC1A-2665443EC73F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24497" y="42891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7788" y="412143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88" y="1806449"/>
            <a:ext cx="5216023" cy="4482296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101161" y="5497033"/>
            <a:ext cx="3818890" cy="791712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12C61759-735C-44AA-A19C-06366651BAD6}"/>
              </a:ext>
            </a:extLst>
          </p:cNvPr>
          <p:cNvSpPr txBox="1"/>
          <p:nvPr/>
        </p:nvSpPr>
        <p:spPr>
          <a:xfrm>
            <a:off x="4350075" y="5601106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修复传统石板路面</a:t>
            </a:r>
            <a:endParaRPr lang="zh-CN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AE8434B-A5C1-45F7-AA91-3F09810525C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392561" y="412143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32205" y="806781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017" y="1799183"/>
            <a:ext cx="5268228" cy="454968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4032662" y="5703710"/>
            <a:ext cx="3818890" cy="645160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951051" y="5703710"/>
            <a:ext cx="22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乱扔垃圾</a:t>
            </a:r>
            <a:endParaRPr lang="zh-CN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7C40E8E-D8D9-426A-9FBF-FA66CCE2E6B8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58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276225" y="353296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8162" y="722548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703" y="1857901"/>
            <a:ext cx="5429551" cy="436645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330302" y="5148027"/>
            <a:ext cx="3939540" cy="987425"/>
          </a:xfrm>
          <a:prstGeom prst="roundRect">
            <a:avLst/>
          </a:prstGeom>
          <a:solidFill>
            <a:srgbClr val="EAE7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17459" y="5304557"/>
            <a:ext cx="4042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改动古建筑原有结构</a:t>
            </a:r>
            <a:endParaRPr lang="zh-CN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394A66A-9785-4BFE-BEFC-09FFA1DD6F6B}"/>
              </a:ext>
            </a:extLst>
          </p:cNvPr>
          <p:cNvSpPr txBox="1"/>
          <p:nvPr/>
        </p:nvSpPr>
        <p:spPr>
          <a:xfrm>
            <a:off x="9393071" y="5906341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484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sp>
        <p:nvSpPr>
          <p:cNvPr id="4" name="流程图: 资料带 3"/>
          <p:cNvSpPr/>
          <p:nvPr/>
        </p:nvSpPr>
        <p:spPr>
          <a:xfrm>
            <a:off x="481017" y="370891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32205" y="740143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第三关</a:t>
            </a: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传承之诺·创意实践</a:t>
            </a:r>
            <a:endParaRPr lang="zh-CN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4430" y="2094614"/>
            <a:ext cx="9850861" cy="3009014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>
            <a:noAutofit/>
          </a:bodyPr>
          <a:lstStyle/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文物保护标语及海报创作</a:t>
            </a:r>
            <a:endParaRPr lang="en-US" altLang="zh-CN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任务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同学分组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创作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海报（可运用生成式人工智能工具），并设计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保护古城的创意标语</a:t>
            </a:r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黑暗中的蓝色&#10;&#10;低可信度描述已自动生成"/>
          <p:cNvPicPr>
            <a:picLocks noChangeAspect="1"/>
          </p:cNvPicPr>
          <p:nvPr/>
        </p:nvPicPr>
        <p:blipFill>
          <a:blip r:embed="rId3" cstate="email">
            <a:alphaModFix amt="10000"/>
          </a:blip>
          <a:stretch>
            <a:fillRect/>
          </a:stretch>
        </p:blipFill>
        <p:spPr>
          <a:xfrm>
            <a:off x="10839692" y="2274912"/>
            <a:ext cx="1352308" cy="1129221"/>
          </a:xfrm>
          <a:prstGeom prst="rect">
            <a:avLst/>
          </a:prstGeom>
        </p:spPr>
      </p:pic>
      <p:pic>
        <p:nvPicPr>
          <p:cNvPr id="2" name="图片 1" descr="黑暗中的光&#10;&#10;低可信度描述已自动生成"/>
          <p:cNvPicPr>
            <a:picLocks noChangeAspect="1"/>
          </p:cNvPicPr>
          <p:nvPr/>
        </p:nvPicPr>
        <p:blipFill>
          <a:blip r:embed="rId4" cstate="email">
            <a:alphaModFix amt="2000"/>
          </a:blip>
          <a:stretch>
            <a:fillRect/>
          </a:stretch>
        </p:blipFill>
        <p:spPr>
          <a:xfrm>
            <a:off x="8965" y="2685808"/>
            <a:ext cx="631065" cy="701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737" y="1839433"/>
            <a:ext cx="5506085" cy="412574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EE8266-6B54-4037-9F0A-D14F4186DBCC}"/>
              </a:ext>
            </a:extLst>
          </p:cNvPr>
          <p:cNvSpPr txBox="1"/>
          <p:nvPr/>
        </p:nvSpPr>
        <p:spPr>
          <a:xfrm>
            <a:off x="7545493" y="5657402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983F53-BD54-48A8-95F8-8D958F260139}"/>
              </a:ext>
            </a:extLst>
          </p:cNvPr>
          <p:cNvSpPr txBox="1"/>
          <p:nvPr/>
        </p:nvSpPr>
        <p:spPr>
          <a:xfrm>
            <a:off x="543758" y="914446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</a:t>
            </a:r>
            <a:endParaRPr lang="zh-HK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9410" y="1949813"/>
            <a:ext cx="9987635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丽江古城体现中华传统智慧，具独特的建筑特色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我们应保护我国珍贵的文化遗产，传承中华文化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87A80A7-70B9-4410-8CF4-D8AE035EBD69}"/>
              </a:ext>
            </a:extLst>
          </p:cNvPr>
          <p:cNvSpPr txBox="1"/>
          <p:nvPr/>
        </p:nvSpPr>
        <p:spPr>
          <a:xfrm>
            <a:off x="543758" y="914446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总结</a:t>
            </a:r>
            <a:endParaRPr lang="zh-HK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37433" y="1877031"/>
            <a:ext cx="10884688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配合小四学习主题</a:t>
            </a:r>
            <a:r>
              <a:rPr kumimoji="0" lang="en-US" altLang="zh-TW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4.3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传承中华文化，放眼世界</a:t>
            </a:r>
            <a:r>
              <a:rPr lang="zh-TW" altLang="en-US" sz="2400" spc="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，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让学生认识丽江古城，了解其特色及地理位置，以加深对国家文化遗产的认识，传承中华文化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marL="342900" marR="0" lvl="0" indent="-34290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2400" spc="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培养学生的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责任感，</a:t>
            </a:r>
            <a:r>
              <a:rPr kumimoji="0" lang="zh-TW" altLang="en-US" sz="24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思源宋体 CN" panose="02020400000000000000" pitchFamily="18" charset="-122"/>
              </a:rPr>
              <a:t>让他们认识保育文化遗产的方法及重要，学会保护历史名胜</a:t>
            </a: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gradFill>
                <a:gsLst>
                  <a:gs pos="0">
                    <a:srgbClr val="191932">
                      <a:alpha val="75000"/>
                    </a:srgbClr>
                  </a:gs>
                  <a:gs pos="100000">
                    <a:srgbClr val="191932"/>
                  </a:gs>
                </a:gsLst>
                <a:lin ang="5400000" scaled="1"/>
              </a:gra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思源宋体 CN" panose="02020400000000000000" pitchFamily="18" charset="-122"/>
            </a:endParaRPr>
          </a:p>
        </p:txBody>
      </p:sp>
      <p:pic>
        <p:nvPicPr>
          <p:cNvPr id="6" name="图片 5" descr="renw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824" y="4306349"/>
            <a:ext cx="1842135" cy="18383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0E18075-A4D9-4878-9037-3B5D673FAFEA}"/>
              </a:ext>
            </a:extLst>
          </p:cNvPr>
          <p:cNvSpPr txBox="1"/>
          <p:nvPr/>
        </p:nvSpPr>
        <p:spPr>
          <a:xfrm>
            <a:off x="320473" y="957869"/>
            <a:ext cx="400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学习目标</a:t>
            </a:r>
            <a:endParaRPr lang="zh-HK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spect="1"/>
          </p:cNvSpPr>
          <p:nvPr/>
        </p:nvSpPr>
        <p:spPr>
          <a:xfrm>
            <a:off x="0" y="0"/>
            <a:ext cx="127000" cy="12700"/>
          </a:xfrm>
          <a:prstGeom prst="rect">
            <a:avLst/>
          </a:prstGeom>
        </p:spPr>
      </p:sp>
      <p:sp>
        <p:nvSpPr>
          <p:cNvPr id="28" name="文本框 27"/>
          <p:cNvSpPr txBox="1"/>
          <p:nvPr/>
        </p:nvSpPr>
        <p:spPr>
          <a:xfrm>
            <a:off x="555545" y="958935"/>
            <a:ext cx="8428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目标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︰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成为「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世界遗产保护小达人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C9EADCAD-8FB0-4ADF-B8BB-705A867EFF76}"/>
              </a:ext>
            </a:extLst>
          </p:cNvPr>
          <p:cNvSpPr txBox="1"/>
          <p:nvPr/>
        </p:nvSpPr>
        <p:spPr>
          <a:xfrm>
            <a:off x="1246660" y="2076849"/>
            <a:ext cx="9854166" cy="348043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同学们将会一同闯三关，了解丽江古城建筑特色，并学习文物保护知识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完成三关后，便可成为「世界遗产保护小达人」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179185" y="1652270"/>
            <a:ext cx="406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∟</a:t>
            </a: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10880725" y="478091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847090" y="162560"/>
            <a:ext cx="4650740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60705" y="545465"/>
            <a:ext cx="5189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  </a:t>
            </a:r>
            <a:r>
              <a:rPr lang="en-US" altLang="zh-CN" sz="2400" b="1" dirty="0"/>
              <a:t>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第一关：无墙之谜·筑美匠心</a:t>
            </a:r>
          </a:p>
        </p:txBody>
      </p:sp>
      <p:cxnSp>
        <p:nvCxnSpPr>
          <p:cNvPr id="45" name="直接连接符 44"/>
          <p:cNvCxnSpPr/>
          <p:nvPr>
            <p:custDataLst>
              <p:tags r:id="rId2"/>
            </p:custDataLst>
          </p:nvPr>
        </p:nvCxnSpPr>
        <p:spPr>
          <a:xfrm>
            <a:off x="768350" y="2360930"/>
            <a:ext cx="10655935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5657849" y="162560"/>
            <a:ext cx="6260465" cy="753110"/>
            <a:chOff x="8910" y="256"/>
            <a:chExt cx="9080" cy="1186"/>
          </a:xfrm>
        </p:grpSpPr>
        <p:sp>
          <p:nvSpPr>
            <p:cNvPr id="6" name="圆角矩形 5"/>
            <p:cNvSpPr/>
            <p:nvPr/>
          </p:nvSpPr>
          <p:spPr>
            <a:xfrm>
              <a:off x="8910" y="256"/>
              <a:ext cx="9081" cy="11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104" y="470"/>
              <a:ext cx="8693" cy="7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活动一：扫码看视频，</a:t>
              </a:r>
              <a:r>
                <a:rPr lang="zh-TW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然后回答问题</a:t>
              </a:r>
              <a:r>
                <a:rPr lang="zh-CN" altLang="en-US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5784215" y="1070787"/>
            <a:ext cx="5630501" cy="4292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96000" y="1212346"/>
            <a:ext cx="5066311" cy="3908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丽江古城位于我国哪个省份？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海南省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河南省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云南省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丽江古城始建于哪个朝代？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唐末宋初 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宋末元初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明末清初</a:t>
            </a:r>
          </a:p>
        </p:txBody>
      </p:sp>
      <p:pic>
        <p:nvPicPr>
          <p:cNvPr id="7" name="图片 6" descr="古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41" y="1652270"/>
            <a:ext cx="4182582" cy="4292600"/>
          </a:xfrm>
          <a:prstGeom prst="rect">
            <a:avLst/>
          </a:prstGeom>
        </p:spPr>
      </p:pic>
      <p:pic>
        <p:nvPicPr>
          <p:cNvPr id="1028" name="Picture 4" descr="Preview of your QR Code">
            <a:extLst>
              <a:ext uri="{FF2B5EF4-FFF2-40B4-BE49-F238E27FC236}">
                <a16:creationId xmlns:a16="http://schemas.microsoft.com/office/drawing/2014/main" id="{8C8F1FBE-D930-4D3D-B61A-0CDC1B4F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2" y="3429000"/>
            <a:ext cx="1663084" cy="16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530890A-78F2-4882-84E6-06F67243DDD0}"/>
              </a:ext>
            </a:extLst>
          </p:cNvPr>
          <p:cNvSpPr txBox="1"/>
          <p:nvPr/>
        </p:nvSpPr>
        <p:spPr>
          <a:xfrm>
            <a:off x="5750560" y="5489238"/>
            <a:ext cx="59593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资料来源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团结香港基金。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江山多姿采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第二十一集：丽江古城。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 rot="16200000">
            <a:off x="10880725" y="478091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367982" y="85408"/>
            <a:ext cx="475551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3665" y="423545"/>
            <a:ext cx="5189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</a:t>
            </a:r>
            <a:r>
              <a:rPr lang="en-US" altLang="zh-CN" sz="2800" b="1" dirty="0"/>
              <a:t>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第一关：无墙之谜·筑美匠心</a:t>
            </a:r>
          </a:p>
        </p:txBody>
      </p:sp>
      <p:cxnSp>
        <p:nvCxnSpPr>
          <p:cNvPr id="45" name="直接连接符 44"/>
          <p:cNvCxnSpPr/>
          <p:nvPr>
            <p:custDataLst>
              <p:tags r:id="rId2"/>
            </p:custDataLst>
          </p:nvPr>
        </p:nvCxnSpPr>
        <p:spPr>
          <a:xfrm>
            <a:off x="768350" y="2360930"/>
            <a:ext cx="10655935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5576570" y="1825624"/>
            <a:ext cx="6437630" cy="27711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53735" y="2359468"/>
            <a:ext cx="62604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endParaRPr lang="en-US" altLang="zh-CN" sz="28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800"/>
          </a:p>
        </p:txBody>
      </p:sp>
      <p:pic>
        <p:nvPicPr>
          <p:cNvPr id="7" name="图片 6" descr="古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29" y="1625083"/>
            <a:ext cx="4375253" cy="44634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77365" y="50685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898514" y="2893341"/>
            <a:ext cx="5883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endParaRPr lang="en-US" altLang="zh-CN" sz="2800" dirty="0">
              <a:sym typeface="+mn-ea"/>
            </a:endParaRPr>
          </a:p>
          <a:p>
            <a:endParaRPr lang="en-US" altLang="zh-CN" sz="2800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8514" y="2016763"/>
            <a:ext cx="5970905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3.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丽江古城是我国唯一（          ）的古城。  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没有城墙   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建在雪山之巅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以红色建筑为主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7184389" y="857567"/>
            <a:ext cx="4586605" cy="417830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http://photo-static-api.fotomore.com/creative/vcg/veer/612/veer-131395882.jpg" descr="&amp;pky9047802085_sjzg_VCG41N517683382&amp;2&amp;src_toppic_droprecent&amp;"/>
          <p:cNvPicPr>
            <a:picLocks noChangeAspect="1"/>
          </p:cNvPicPr>
          <p:nvPr/>
        </p:nvPicPr>
        <p:blipFill>
          <a:blip r:embed="rId4"/>
          <a:srcRect t="15634"/>
          <a:stretch>
            <a:fillRect/>
          </a:stretch>
        </p:blipFill>
        <p:spPr>
          <a:xfrm>
            <a:off x="729298" y="1645285"/>
            <a:ext cx="6244590" cy="43859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79185" y="1652270"/>
            <a:ext cx="406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∟</a:t>
            </a:r>
          </a:p>
        </p:txBody>
      </p:sp>
      <p:sp>
        <p:nvSpPr>
          <p:cNvPr id="15" name="文本框 14"/>
          <p:cNvSpPr txBox="1"/>
          <p:nvPr/>
        </p:nvSpPr>
        <p:spPr>
          <a:xfrm rot="5400000">
            <a:off x="7613650" y="828675"/>
            <a:ext cx="1475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rPr>
              <a:t>﹄</a:t>
            </a:r>
          </a:p>
        </p:txBody>
      </p:sp>
      <p:sp>
        <p:nvSpPr>
          <p:cNvPr id="2" name="流程图: 资料带 1"/>
          <p:cNvSpPr/>
          <p:nvPr/>
        </p:nvSpPr>
        <p:spPr>
          <a:xfrm>
            <a:off x="756920" y="241935"/>
            <a:ext cx="581977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76135" y="2493010"/>
            <a:ext cx="48431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/>
              <a:t>         </a:t>
            </a:r>
            <a:endParaRPr lang="en-US" altLang="zh-CN" sz="2800"/>
          </a:p>
        </p:txBody>
      </p:sp>
      <p:sp>
        <p:nvSpPr>
          <p:cNvPr id="26" name="流程图: 可选过程 25"/>
          <p:cNvSpPr/>
          <p:nvPr/>
        </p:nvSpPr>
        <p:spPr>
          <a:xfrm>
            <a:off x="7492682" y="1104731"/>
            <a:ext cx="3970020" cy="192659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活动二：扫码</a:t>
            </a:r>
            <a:r>
              <a:rPr lang="zh-CN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看视频</a:t>
            </a: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了解</a:t>
            </a:r>
            <a:r>
              <a:rPr lang="zh-CN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民居建筑特</a:t>
            </a:r>
            <a:r>
              <a:rPr lang="zh-CN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色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r>
              <a:rPr lang="en-US" altLang="zh-CN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1620" y="644525"/>
            <a:ext cx="582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  </a:t>
            </a:r>
            <a:r>
              <a:rPr lang="en-US" altLang="zh-CN" sz="3200" b="1" dirty="0"/>
              <a:t> 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第一关：无墙之谜·古城格局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6920" y="6330950"/>
            <a:ext cx="5464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/>
          </a:p>
        </p:txBody>
      </p:sp>
      <p:pic>
        <p:nvPicPr>
          <p:cNvPr id="1026" name="Picture 2" descr="Preview of your QR C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6" y="3212782"/>
            <a:ext cx="1558290" cy="15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0">
            <a:extLst>
              <a:ext uri="{FF2B5EF4-FFF2-40B4-BE49-F238E27FC236}">
                <a16:creationId xmlns:a16="http://schemas.microsoft.com/office/drawing/2014/main" id="{F530890A-78F2-4882-84E6-06F67243DDD0}"/>
              </a:ext>
            </a:extLst>
          </p:cNvPr>
          <p:cNvSpPr txBox="1"/>
          <p:nvPr/>
        </p:nvSpPr>
        <p:spPr>
          <a:xfrm>
            <a:off x="7300277" y="5299476"/>
            <a:ext cx="459486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资料来源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央视网。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地理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国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大理古城大部分民居都是典型的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三坊一照壁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布局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30" y="-132080"/>
            <a:ext cx="4883150" cy="488315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00990" y="4249853"/>
            <a:ext cx="4957445" cy="15202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8144" y="3948533"/>
            <a:ext cx="4796826" cy="170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dirty="0"/>
              <a:t>        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丽江民居具有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三坊一照壁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的建筑特色。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其中，三坊指的是正房、东厢房、西厢房。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请把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右方的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名称填到相应的方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格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里。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6298565" y="2314575"/>
            <a:ext cx="3006725" cy="546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921510" y="1952625"/>
            <a:ext cx="2030095" cy="4381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7461250" y="1041400"/>
            <a:ext cx="2129155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830830" y="3617595"/>
            <a:ext cx="2831465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592455" y="1667510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1443990" y="3088640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9855835" y="652145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9590405" y="1952625"/>
            <a:ext cx="1239520" cy="778510"/>
          </a:xfrm>
          <a:prstGeom prst="roundRect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50" y="3333750"/>
            <a:ext cx="419100" cy="190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650" y="3536950"/>
            <a:ext cx="774700" cy="469900"/>
          </a:xfrm>
          <a:prstGeom prst="rect">
            <a:avLst/>
          </a:prstGeom>
        </p:spPr>
      </p:pic>
      <p:sp>
        <p:nvSpPr>
          <p:cNvPr id="30" name="十字形 29"/>
          <p:cNvSpPr/>
          <p:nvPr/>
        </p:nvSpPr>
        <p:spPr>
          <a:xfrm>
            <a:off x="5589270" y="4261312"/>
            <a:ext cx="6108065" cy="1508760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305550" y="4684712"/>
            <a:ext cx="4940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ea"/>
              <a:buNone/>
            </a:pP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①天井②照壁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③正房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④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厢房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842000" y="32385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Calibri" panose="020F0502020204030204" charset="0"/>
              </a:rPr>
              <a:t>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36017" y="1917080"/>
            <a:ext cx="8131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①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3515" y="3036585"/>
            <a:ext cx="7190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②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88245" y="589769"/>
            <a:ext cx="7747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③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5254" y="1604025"/>
            <a:ext cx="76111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④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5" name="圆角矩形 32"/>
          <p:cNvSpPr/>
          <p:nvPr/>
        </p:nvSpPr>
        <p:spPr>
          <a:xfrm>
            <a:off x="1963929" y="5898977"/>
            <a:ext cx="8511666" cy="797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你喜欢住进具有「三坊一照壁」的民居吗？分享你的看法。</a:t>
            </a:r>
            <a:endParaRPr lang="zh-CN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1525D01-CE22-42C5-9677-A668964D4AD8}"/>
              </a:ext>
            </a:extLst>
          </p:cNvPr>
          <p:cNvSpPr txBox="1"/>
          <p:nvPr/>
        </p:nvSpPr>
        <p:spPr>
          <a:xfrm>
            <a:off x="68569" y="220437"/>
            <a:ext cx="18953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图像由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9"/>
          <p:cNvSpPr/>
          <p:nvPr>
            <p:custDataLst>
              <p:tags r:id="rId2"/>
            </p:custDataLst>
          </p:nvPr>
        </p:nvSpPr>
        <p:spPr>
          <a:xfrm>
            <a:off x="1095154" y="2017187"/>
            <a:ext cx="10093228" cy="2100728"/>
          </a:xfrm>
          <a:custGeom>
            <a:avLst/>
            <a:gdLst>
              <a:gd name="connsiteX0" fmla="*/ 28983 w 3269842"/>
              <a:gd name="connsiteY0" fmla="*/ 52063 h 2468804"/>
              <a:gd name="connsiteX1" fmla="*/ 16600 w 3269842"/>
              <a:gd name="connsiteY1" fmla="*/ 261613 h 2468804"/>
              <a:gd name="connsiteX2" fmla="*/ 64225 w 3269842"/>
              <a:gd name="connsiteY2" fmla="*/ 2377020 h 2468804"/>
              <a:gd name="connsiteX3" fmla="*/ 3216239 w 3269842"/>
              <a:gd name="connsiteY3" fmla="*/ 2362638 h 2468804"/>
              <a:gd name="connsiteX4" fmla="*/ 3226621 w 3269842"/>
              <a:gd name="connsiteY4" fmla="*/ 74732 h 2468804"/>
              <a:gd name="connsiteX5" fmla="*/ 29364 w 3269842"/>
              <a:gd name="connsiteY5" fmla="*/ 52253 h 246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9842" h="2468804">
                <a:moveTo>
                  <a:pt x="28983" y="52063"/>
                </a:moveTo>
                <a:cubicBezTo>
                  <a:pt x="24792" y="87305"/>
                  <a:pt x="20601" y="161029"/>
                  <a:pt x="16600" y="261613"/>
                </a:cubicBezTo>
                <a:cubicBezTo>
                  <a:pt x="-6260" y="846543"/>
                  <a:pt x="-17785" y="2335872"/>
                  <a:pt x="64225" y="2377020"/>
                </a:cubicBezTo>
                <a:cubicBezTo>
                  <a:pt x="279967" y="2485891"/>
                  <a:pt x="2564252" y="2516752"/>
                  <a:pt x="3216239" y="2362638"/>
                </a:cubicBezTo>
                <a:cubicBezTo>
                  <a:pt x="3301964" y="2342254"/>
                  <a:pt x="3268626" y="182651"/>
                  <a:pt x="3226621" y="74732"/>
                </a:cubicBezTo>
                <a:cubicBezTo>
                  <a:pt x="1891406" y="-36424"/>
                  <a:pt x="1443255" y="-6516"/>
                  <a:pt x="29364" y="5225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1003618" y="1739901"/>
            <a:ext cx="4392295" cy="844550"/>
          </a:xfrm>
          <a:prstGeom prst="rect">
            <a:avLst/>
          </a:prstGeom>
          <a:noFill/>
        </p:spPr>
        <p:txBody>
          <a:bodyPr wrap="none" lIns="0" tIns="0" rIns="0" bIns="0" rtlCol="0" anchor="b"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4746" y="759961"/>
            <a:ext cx="1875155" cy="797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</a:t>
            </a:r>
            <a:endParaRPr lang="zh-CN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756603" y="2479041"/>
            <a:ext cx="4395470" cy="31254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399901" y="2236337"/>
            <a:ext cx="8051904" cy="1662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认为</a:t>
            </a: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丽江古城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是否需</a:t>
            </a:r>
            <a:r>
              <a:rPr lang="zh-CN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要修筑城墙？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说说你的看法。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资料带 3"/>
          <p:cNvSpPr/>
          <p:nvPr/>
        </p:nvSpPr>
        <p:spPr>
          <a:xfrm>
            <a:off x="930275" y="238125"/>
            <a:ext cx="5079365" cy="126047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38580" y="607377"/>
            <a:ext cx="4963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第二关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守护责任·行动指南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30274" y="2068180"/>
            <a:ext cx="9456117" cy="348043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任务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︰</a:t>
            </a: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请分辨以下六种对文化遗产所作出的行为是否恰当，并说出原因。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endParaRPr lang="zh-CN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cxNWM1OTQ4MTU2NGE0NzQyZjQyM2YzM2VhNjk1ODkifQ=="/>
  <p:tag name="RESOURCE_RECORD_KEY" val="{&quot;65&quot;:[20205081],&quot;70&quot;:[3322035,3314064,3318889,332829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75_1*l_h_i*1_1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61.5,&quot;left&quot;:43.42501220703125,&quot;top&quot;:39.4,&quot;width&quot;:862.8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BEAUTIFY_FLAG" val="#wm#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75_1*l_h_f*1_2_1"/>
  <p:tag name="KSO_WM_TEMPLATE_CATEGORY" val="diagram"/>
  <p:tag name="KSO_WM_TEMPLATE_INDEX" val="20234875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457.7250061035156,&quot;left&quot;:43.42501220703125,&quot;top&quot;:39.4,&quot;width&quot;:862.8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7"/>
  <p:tag name="KSO_WM_UNIT_TEXT_FILL_TYPE" val="1"/>
  <p:tag name="KSO_WM_DIAGRAM_GROUP_CODE" val="l1-1"/>
  <p:tag name="KSO_WM_DIAGRAM_COLOR_TRICK" val="1"/>
  <p:tag name="KSO_WM_DIAGRAM_COLOR_TEXT_CAN_REMOVE" val="n"/>
  <p:tag name="KSO_WM_DIAGRAM_VERSION" val="3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可酌情增减文字，以便观者准确地理解您传达的思想。单击此处添加文本具体内容，简明扼要地阐述您的观点。单击此处添加文本具体内容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1058_1*l_i*1_1"/>
  <p:tag name="KSO_WM_TEMPLATE_CATEGORY" val="diagram"/>
  <p:tag name="KSO_WM_TEMPLATE_INDEX" val="20231058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0.8,&quot;left&quot;:55.04998779296875,&quot;top&quot;:153.25,&quot;width&quot;:849.9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5"/>
  <p:tag name="KSO_WM_DIAGRAM_USE_COLOR_VALUE" val="{&quot;color_scheme&quot;:1,&quot;color_type&quot;:1,&quot;theme_color_indexes&quot;:[5,6,5,6,5,6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1058_1*l_i*1_1"/>
  <p:tag name="KSO_WM_TEMPLATE_CATEGORY" val="diagram"/>
  <p:tag name="KSO_WM_TEMPLATE_INDEX" val="20231058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0.8,&quot;left&quot;:55.04998779296875,&quot;top&quot;:153.25,&quot;width&quot;:849.9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5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65&quot;:[20205081],&quot;70&quot;:[3314064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889,3328296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75_1*l_h_i*1_1_25"/>
  <p:tag name="KSO_WM_TEMPLATE_CATEGORY" val="diagram"/>
  <p:tag name="KSO_WM_TEMPLATE_INDEX" val="20234875"/>
  <p:tag name="KSO_WM_UNIT_LAYERLEVEL" val="1_1_1"/>
  <p:tag name="KSO_WM_TAG_VERSION" val="3.0"/>
  <p:tag name="KSO_WM_UNIT_TYPE" val="l_h_i"/>
  <p:tag name="KSO_WM_UNIT_INDEX" val="1_1_25"/>
  <p:tag name="KSO_WM_DIAGRAM_GROUP_CODE" val="l1-1"/>
  <p:tag name="KSO_WM_DIAGRAM_COLOR_TRICK" val="1"/>
  <p:tag name="KSO_WM_DIAGRAM_COLOR_TEXT_CAN_REMOVE" val="n"/>
  <p:tag name="KSO_WM_DIAGRAM_VERSION" val="3"/>
  <p:tag name="KSO_WM_DIAGRAM_MAX_ITEMCNT" val="2"/>
  <p:tag name="KSO_WM_DIAGRAM_MIN_ITEMCNT" val="2"/>
  <p:tag name="KSO_WM_DIAGRAM_VIRTUALLY_FRAME" val="{&quot;height&quot;:461.5,&quot;left&quot;:43.42501220703125,&quot;top&quot;:39.4,&quot;width&quot;:862.8500271630476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b84cee4f0b2239c27cddc49da216075a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9efb14914b84869f6f237b68b9cfdc4a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1E80F6-1F22-4579-A226-FE63947B4ECB}">
  <ds:schemaRefs/>
</ds:datastoreItem>
</file>

<file path=customXml/itemProps2.xml><?xml version="1.0" encoding="utf-8"?>
<ds:datastoreItem xmlns:ds="http://schemas.openxmlformats.org/officeDocument/2006/customXml" ds:itemID="{9001B26B-95D0-428D-81EF-1D513EB109BD}">
  <ds:schemaRefs/>
</ds:datastoreItem>
</file>

<file path=customXml/itemProps3.xml><?xml version="1.0" encoding="utf-8"?>
<ds:datastoreItem xmlns:ds="http://schemas.openxmlformats.org/officeDocument/2006/customXml" ds:itemID="{AC444D72-6864-4661-B74E-C80D2220048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699</TotalTime>
  <Words>803</Words>
  <Application>Microsoft Office PowerPoint</Application>
  <PresentationFormat>寬螢幕</PresentationFormat>
  <Paragraphs>115</Paragraphs>
  <Slides>18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8" baseType="lpstr">
      <vt:lpstr>宋体</vt:lpstr>
      <vt:lpstr>Calibri Light</vt:lpstr>
      <vt:lpstr>汉仪旗黑-55简</vt:lpstr>
      <vt:lpstr>Arial</vt:lpstr>
      <vt:lpstr>思源宋体 CN</vt:lpstr>
      <vt:lpstr>微軟正黑體</vt:lpstr>
      <vt:lpstr>汉仪粗圆简</vt:lpstr>
      <vt:lpstr>Calibri</vt:lpstr>
      <vt:lpstr>微軟正黑體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O365</dc:creator>
  <cp:lastModifiedBy>作者</cp:lastModifiedBy>
  <cp:revision>200</cp:revision>
  <dcterms:created xsi:type="dcterms:W3CDTF">2022-08-02T02:45:00Z</dcterms:created>
  <dcterms:modified xsi:type="dcterms:W3CDTF">2026-04-14T02:24:10Z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4984405DD72D4406892E0C66353375D8_13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v1.0_mb_ZcmU+vym4CxSEL3ldW5mBQ==</vt:lpwstr>
  </property>
  <property fmtid="{D5CDD505-2E9C-101B-9397-08002B2CF9AE}" pid="5" name="ContentTypeId">
    <vt:lpwstr>0x0101007CAFDF655427C749814513AC4B5E3611</vt:lpwstr>
  </property>
  <property fmtid="{D5CDD505-2E9C-101B-9397-08002B2CF9AE}" pid="6" name="MediaServiceImageTags">
    <vt:lpwstr/>
  </property>
</Properties>
</file>